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301" r:id="rId4"/>
    <p:sldId id="269" r:id="rId5"/>
    <p:sldId id="273" r:id="rId6"/>
    <p:sldId id="275" r:id="rId7"/>
    <p:sldId id="276" r:id="rId8"/>
    <p:sldId id="277" r:id="rId9"/>
    <p:sldId id="278" r:id="rId10"/>
    <p:sldId id="279" r:id="rId11"/>
    <p:sldId id="281" r:id="rId12"/>
    <p:sldId id="355" r:id="rId13"/>
    <p:sldId id="356" r:id="rId14"/>
    <p:sldId id="282" r:id="rId15"/>
    <p:sldId id="325" r:id="rId16"/>
    <p:sldId id="304" r:id="rId17"/>
    <p:sldId id="348" r:id="rId18"/>
    <p:sldId id="352" r:id="rId19"/>
    <p:sldId id="350" r:id="rId20"/>
    <p:sldId id="351" r:id="rId21"/>
    <p:sldId id="323" r:id="rId22"/>
    <p:sldId id="353" r:id="rId23"/>
    <p:sldId id="354" r:id="rId24"/>
    <p:sldId id="34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66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9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13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BF58-6AA7-6843-AB56-D8BB85DD5BFC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CB978-B64E-0441-97B5-44F6B717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4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5F8E3-D0CC-3943-9863-08BAB957D1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6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Screening</a:t>
            </a:r>
            <a:r>
              <a:rPr lang="en-US" baseline="0" dirty="0"/>
              <a:t> = classic example</a:t>
            </a:r>
          </a:p>
          <a:p>
            <a:pPr marL="228600" indent="-228600">
              <a:buAutoNum type="arabicPeriod"/>
            </a:pPr>
            <a:r>
              <a:rPr lang="en-US" baseline="0" dirty="0"/>
              <a:t>The wider definition increasingly used as a buzz phrase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5F8E3-D0CC-3943-9863-08BAB957D1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new concept</a:t>
            </a:r>
          </a:p>
          <a:p>
            <a:r>
              <a:rPr lang="en-US" dirty="0"/>
              <a:t>Huxley</a:t>
            </a:r>
            <a:r>
              <a:rPr lang="en-US" baseline="0" dirty="0"/>
              <a:t> – </a:t>
            </a:r>
            <a:r>
              <a:rPr lang="en-US" baseline="0"/>
              <a:t>in the 50s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F023-4C7E-F74B-A63A-DB6033A29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Incidence, mortality, and case fatality of pulmonary embolism in United States, 1993-2006.26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2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3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4B70F7-AB8F-304D-8E6F-EE63E328111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7" y="4368485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FCEBA41-5AD2-1E4C-906C-9FEB2DE7E6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j.com/content/347/bmj.f3368.pdf+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85" y="1145118"/>
            <a:ext cx="5268384" cy="2622550"/>
          </a:xfrm>
        </p:spPr>
        <p:txBody>
          <a:bodyPr/>
          <a:lstStyle/>
          <a:p>
            <a:r>
              <a:rPr lang="en-US" sz="4000" dirty="0" err="1"/>
              <a:t>Overdiagnosis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“</a:t>
            </a:r>
            <a:r>
              <a:rPr lang="en-US" sz="4000" i="1" dirty="0"/>
              <a:t>winding back the harms of too much medicine”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126" y="3767668"/>
            <a:ext cx="3489574" cy="1242956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/>
              <a:t>Dr</a:t>
            </a:r>
            <a:r>
              <a:rPr lang="en-US" sz="2800" dirty="0"/>
              <a:t> Jim </a:t>
            </a:r>
            <a:r>
              <a:rPr lang="en-US" sz="2800" dirty="0" err="1"/>
              <a:t>huddy</a:t>
            </a:r>
            <a:endParaRPr lang="en-US" sz="2800" dirty="0"/>
          </a:p>
          <a:p>
            <a:pPr algn="r"/>
            <a:r>
              <a:rPr lang="en-US" sz="2800" dirty="0" err="1"/>
              <a:t>JUNe</a:t>
            </a:r>
            <a:r>
              <a:rPr lang="en-US" sz="2800" dirty="0"/>
              <a:t> 22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6126" y="127001"/>
            <a:ext cx="3646208" cy="32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6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1" y="1289305"/>
            <a:ext cx="5473639" cy="3531821"/>
          </a:xfrm>
        </p:spPr>
        <p:txBody>
          <a:bodyPr>
            <a:noAutofit/>
          </a:bodyPr>
          <a:lstStyle/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Conflict of interest</a:t>
            </a:r>
          </a:p>
          <a:p>
            <a:pPr lvl="2">
              <a:lnSpc>
                <a:spcPct val="130000"/>
              </a:lnSpc>
            </a:pPr>
            <a:r>
              <a:rPr lang="en-US" sz="1100" dirty="0">
                <a:latin typeface="Century Gothic" charset="0"/>
              </a:rPr>
              <a:t>Academic</a:t>
            </a:r>
          </a:p>
          <a:p>
            <a:pPr lvl="2">
              <a:lnSpc>
                <a:spcPct val="130000"/>
              </a:lnSpc>
            </a:pPr>
            <a:r>
              <a:rPr lang="en-US" sz="1100" dirty="0">
                <a:latin typeface="Century Gothic" charset="0"/>
              </a:rPr>
              <a:t>Financial</a:t>
            </a:r>
          </a:p>
          <a:p>
            <a:pPr lvl="3">
              <a:lnSpc>
                <a:spcPct val="130000"/>
              </a:lnSpc>
            </a:pPr>
            <a:r>
              <a:rPr lang="en-US" sz="1100" dirty="0">
                <a:latin typeface="Century Gothic" charset="0"/>
              </a:rPr>
              <a:t>Personal</a:t>
            </a:r>
          </a:p>
          <a:p>
            <a:pPr lvl="3">
              <a:lnSpc>
                <a:spcPct val="130000"/>
              </a:lnSpc>
            </a:pPr>
            <a:r>
              <a:rPr lang="en-US" sz="1100" dirty="0">
                <a:latin typeface="Century Gothic" charset="0"/>
              </a:rPr>
              <a:t>Departmental</a:t>
            </a:r>
            <a:endParaRPr lang="en-US" sz="1400" dirty="0">
              <a:latin typeface="Century Gothic" charset="0"/>
            </a:endParaRP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Perceived need “to do something”</a:t>
            </a: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Fear of missed diagnosis / litigation</a:t>
            </a:r>
          </a:p>
          <a:p>
            <a:pPr lvl="2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“better to do too much than too little”</a:t>
            </a: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Investigation &gt; clinical skills</a:t>
            </a: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Over-testing e.g. junior </a:t>
            </a:r>
            <a:r>
              <a:rPr lang="en-US" sz="1400" dirty="0" err="1">
                <a:latin typeface="Century Gothic" charset="0"/>
              </a:rPr>
              <a:t>Drs</a:t>
            </a:r>
            <a:r>
              <a:rPr lang="en-US" sz="1400" dirty="0">
                <a:latin typeface="Century Gothic" charset="0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Industry influence</a:t>
            </a:r>
          </a:p>
          <a:p>
            <a:pPr lvl="1">
              <a:lnSpc>
                <a:spcPct val="130000"/>
              </a:lnSpc>
            </a:pPr>
            <a:r>
              <a:rPr lang="en-US" sz="1400" dirty="0">
                <a:latin typeface="Century Gothic" charset="0"/>
              </a:rPr>
              <a:t>Greed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Drivers to </a:t>
            </a:r>
            <a:r>
              <a:rPr lang="en-US" sz="2400" dirty="0" err="1"/>
              <a:t>overdiagnosis</a:t>
            </a:r>
            <a:br>
              <a:rPr lang="en-US" sz="2400" dirty="0"/>
            </a:br>
            <a:r>
              <a:rPr lang="en-US" sz="2400" dirty="0"/>
              <a:t>DOCTOR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386" y="985452"/>
            <a:ext cx="3015304" cy="26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289304"/>
            <a:ext cx="4220316" cy="35899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1100" dirty="0">
                <a:latin typeface="Century Gothic" charset="0"/>
              </a:rPr>
              <a:t>FEAR from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Media influence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Awareness campaigns</a:t>
            </a:r>
          </a:p>
          <a:p>
            <a:pPr>
              <a:defRPr/>
            </a:pPr>
            <a:r>
              <a:rPr lang="en-US" sz="1100" dirty="0">
                <a:latin typeface="Century Gothic" charset="0"/>
              </a:rPr>
              <a:t>Increasing </a:t>
            </a:r>
            <a:r>
              <a:rPr lang="en-US" sz="1100" dirty="0" err="1">
                <a:latin typeface="Century Gothic" charset="0"/>
              </a:rPr>
              <a:t>medicalisation</a:t>
            </a:r>
            <a:r>
              <a:rPr lang="en-US" sz="1100" dirty="0">
                <a:latin typeface="Century Gothic" charset="0"/>
              </a:rPr>
              <a:t> of “life”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Bereavement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Old age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Challenging </a:t>
            </a:r>
            <a:r>
              <a:rPr lang="en-US" sz="1100" dirty="0" err="1">
                <a:latin typeface="Century Gothic" charset="0"/>
              </a:rPr>
              <a:t>behaviour</a:t>
            </a:r>
            <a:r>
              <a:rPr lang="en-US" sz="1100" dirty="0">
                <a:latin typeface="Century Gothic" charset="0"/>
              </a:rPr>
              <a:t> in children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Libido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Menopause</a:t>
            </a:r>
          </a:p>
          <a:p>
            <a:pPr>
              <a:defRPr/>
            </a:pPr>
            <a:r>
              <a:rPr lang="en-US" sz="1100" dirty="0">
                <a:latin typeface="Century Gothic" charset="0"/>
              </a:rPr>
              <a:t>Misunderstanding of potential harms of intervention</a:t>
            </a:r>
          </a:p>
          <a:p>
            <a:pPr>
              <a:defRPr/>
            </a:pPr>
            <a:r>
              <a:rPr lang="en-US" sz="1100" dirty="0">
                <a:latin typeface="Century Gothic" charset="0"/>
              </a:rPr>
              <a:t>“Being taken seriously”</a:t>
            </a:r>
          </a:p>
          <a:p>
            <a:pPr>
              <a:defRPr/>
            </a:pPr>
            <a:r>
              <a:rPr lang="en-US" sz="1100" dirty="0">
                <a:latin typeface="Century Gothic" charset="0"/>
              </a:rPr>
              <a:t>Belief that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investigation is part of treatment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more medicine is better medicine</a:t>
            </a:r>
          </a:p>
          <a:p>
            <a:pPr lvl="1">
              <a:defRPr/>
            </a:pPr>
            <a:r>
              <a:rPr lang="en-US" sz="1100" dirty="0">
                <a:latin typeface="Century Gothic" charset="0"/>
              </a:rPr>
              <a:t>knowledge of the unimportant is empowering</a:t>
            </a:r>
          </a:p>
          <a:p>
            <a:pPr>
              <a:defRPr/>
            </a:pPr>
            <a:endParaRPr lang="en-US" sz="1100" dirty="0">
              <a:latin typeface="Century 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539"/>
            <a:ext cx="8020050" cy="1028700"/>
          </a:xfrm>
        </p:spPr>
        <p:txBody>
          <a:bodyPr>
            <a:normAutofit/>
          </a:bodyPr>
          <a:lstStyle/>
          <a:p>
            <a:r>
              <a:rPr lang="en-US" sz="2400" dirty="0"/>
              <a:t>DRIVERS TO OVERDIAGNOSIS</a:t>
            </a:r>
            <a:br>
              <a:rPr lang="en-US" sz="2400" dirty="0"/>
            </a:br>
            <a:r>
              <a:rPr lang="en-US" sz="2400" dirty="0"/>
              <a:t>PATIENT FACTORS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37" y="1423429"/>
            <a:ext cx="3995539" cy="21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8" y="95250"/>
            <a:ext cx="7058526" cy="4943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8542" y="133938"/>
            <a:ext cx="5993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http://www.bmj.com/content/347/bmj.f3368.pdf%2Bhtml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689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286230"/>
            <a:ext cx="8493120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Incidence, mortality, and case fatality of pulmonary embolism in United States, 1993-2006.26.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840" y="4654209"/>
            <a:ext cx="816480" cy="39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40" y="1051830"/>
            <a:ext cx="7804800" cy="310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2203" y="4872932"/>
            <a:ext cx="3918240" cy="1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</a:rPr>
              <a:t>Wiener R S et al. BMJ 2013;347:bmj.f3368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4959881"/>
            <a:ext cx="4930560" cy="26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©2013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4292698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4" y="114539"/>
            <a:ext cx="7805105" cy="161547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OVERDIAGNOSIS</a:t>
            </a:r>
            <a:br>
              <a:rPr lang="en-US" sz="4800" dirty="0"/>
            </a:br>
            <a:r>
              <a:rPr lang="en-US" sz="4800" dirty="0"/>
              <a:t>WHAT CAN WE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068" y="1839507"/>
            <a:ext cx="4914257" cy="29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personal style </a:t>
            </a:r>
            <a:br>
              <a:rPr lang="en-US" dirty="0"/>
            </a:br>
            <a:r>
              <a:rPr lang="en-US" dirty="0"/>
              <a:t>**written in 2015**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Increasingly less investigations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Difference between specialist and generalist style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1 in 500 consultations in GP new cancer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Vast majority of patients in primary care are well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Use a watch and wait approach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Avoid tick box mentality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Consider risks of investigation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Don’t succumb to fear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LET THE PATIENT DECIDE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002" y="3059909"/>
            <a:ext cx="4062703" cy="19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1" y="1012032"/>
            <a:ext cx="5618296" cy="39020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48Y male fit and well</a:t>
            </a:r>
          </a:p>
          <a:p>
            <a:pPr>
              <a:lnSpc>
                <a:spcPct val="120000"/>
              </a:lnSpc>
            </a:pPr>
            <a:r>
              <a:rPr lang="en-US" dirty="0"/>
              <a:t>Consults JH for new onset “indigestion”</a:t>
            </a:r>
          </a:p>
          <a:p>
            <a:pPr>
              <a:lnSpc>
                <a:spcPct val="120000"/>
              </a:lnSpc>
            </a:pPr>
            <a:r>
              <a:rPr lang="en-US" dirty="0"/>
              <a:t>No alarm symptoms, stress in life, PPI watch and wait</a:t>
            </a:r>
          </a:p>
          <a:p>
            <a:pPr>
              <a:lnSpc>
                <a:spcPct val="120000"/>
              </a:lnSpc>
            </a:pPr>
            <a:r>
              <a:rPr lang="en-US" dirty="0"/>
              <a:t>Over next 4 months sees two colleagues not much done</a:t>
            </a:r>
          </a:p>
          <a:p>
            <a:pPr>
              <a:lnSpc>
                <a:spcPct val="120000"/>
              </a:lnSpc>
            </a:pPr>
            <a:r>
              <a:rPr lang="en-US" dirty="0"/>
              <a:t>Sees JH 5m later odynophagia  nil else non 2ww OGD requested</a:t>
            </a:r>
          </a:p>
          <a:p>
            <a:pPr>
              <a:lnSpc>
                <a:spcPct val="120000"/>
              </a:lnSpc>
            </a:pPr>
            <a:r>
              <a:rPr lang="en-US" dirty="0"/>
              <a:t>10d late </a:t>
            </a:r>
            <a:r>
              <a:rPr lang="en-US" dirty="0" err="1"/>
              <a:t>haematemesis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admitted </a:t>
            </a:r>
            <a:r>
              <a:rPr lang="mr-IN" dirty="0"/>
              <a:t>–</a:t>
            </a:r>
            <a:r>
              <a:rPr lang="en-US" dirty="0"/>
              <a:t> advanced </a:t>
            </a:r>
            <a:r>
              <a:rPr lang="en-US" dirty="0" err="1"/>
              <a:t>oesophageal</a:t>
            </a:r>
            <a:r>
              <a:rPr lang="en-US" dirty="0"/>
              <a:t> cancer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000" dirty="0"/>
              <a:t>NHSE complaint </a:t>
            </a:r>
            <a:r>
              <a:rPr lang="mr-IN" sz="3000" dirty="0"/>
              <a:t>–</a:t>
            </a:r>
            <a:r>
              <a:rPr lang="en-US" sz="3000" dirty="0"/>
              <a:t> Investigation a bit like getting homework marked </a:t>
            </a:r>
            <a:r>
              <a:rPr lang="en-US" sz="3000" dirty="0" err="1"/>
              <a:t>vs</a:t>
            </a:r>
            <a:r>
              <a:rPr lang="en-US" sz="3000" dirty="0"/>
              <a:t> guidelines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Outcome </a:t>
            </a:r>
            <a:r>
              <a:rPr lang="mr-IN" sz="2600" dirty="0"/>
              <a:t>–</a:t>
            </a:r>
            <a:r>
              <a:rPr lang="en-US" sz="2600" dirty="0"/>
              <a:t> no maltreatment, some learning points, in house system changes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BUT lots of work lots of stress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4035"/>
            <a:ext cx="5791200" cy="61174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4" y="2627867"/>
            <a:ext cx="2347775" cy="22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76" y="421113"/>
            <a:ext cx="5791200" cy="630023"/>
          </a:xfrm>
        </p:spPr>
        <p:txBody>
          <a:bodyPr>
            <a:normAutofit fontScale="90000"/>
          </a:bodyPr>
          <a:lstStyle/>
          <a:p>
            <a:r>
              <a:rPr lang="en-US" dirty="0"/>
              <a:t>Could it be cancer? Just follow ng12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91" y="1105895"/>
            <a:ext cx="8168548" cy="39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personal style </a:t>
            </a:r>
            <a:br>
              <a:rPr lang="en-US" dirty="0"/>
            </a:br>
            <a:r>
              <a:rPr lang="en-US" dirty="0"/>
              <a:t>has it changed?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4" y="1314451"/>
            <a:ext cx="4021221" cy="3280172"/>
          </a:xfrm>
        </p:spPr>
        <p:txBody>
          <a:bodyPr/>
          <a:lstStyle/>
          <a:p>
            <a:r>
              <a:rPr lang="en-US" dirty="0"/>
              <a:t>More guideline aware </a:t>
            </a:r>
            <a:r>
              <a:rPr lang="mr-IN" dirty="0"/>
              <a:t>–</a:t>
            </a:r>
            <a:r>
              <a:rPr lang="en-US" dirty="0"/>
              <a:t> self protection - reference in notes</a:t>
            </a:r>
          </a:p>
          <a:p>
            <a:r>
              <a:rPr lang="en-US" dirty="0"/>
              <a:t>If it could be cancer then “I advise” following NG12</a:t>
            </a:r>
          </a:p>
          <a:p>
            <a:r>
              <a:rPr lang="en-US" dirty="0"/>
              <a:t>PSA for example </a:t>
            </a:r>
            <a:r>
              <a:rPr lang="mr-IN" dirty="0"/>
              <a:t>–</a:t>
            </a:r>
            <a:r>
              <a:rPr lang="en-US" dirty="0"/>
              <a:t> much softer... We could test but here’s the risks do you really want to open that door?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15" y="1143241"/>
            <a:ext cx="4302968" cy="2414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15" y="3893503"/>
            <a:ext cx="2338806" cy="1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somatisation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36" y="1511542"/>
            <a:ext cx="6242745" cy="3280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81y male</a:t>
            </a:r>
          </a:p>
          <a:p>
            <a:r>
              <a:rPr lang="en-US" dirty="0"/>
              <a:t>I’ve known since joining </a:t>
            </a:r>
          </a:p>
          <a:p>
            <a:r>
              <a:rPr lang="en-US" dirty="0" err="1"/>
              <a:t>Perranporth</a:t>
            </a:r>
            <a:r>
              <a:rPr lang="en-US" dirty="0"/>
              <a:t> 2007</a:t>
            </a:r>
          </a:p>
          <a:p>
            <a:r>
              <a:rPr lang="en-US" dirty="0"/>
              <a:t>World heavyweight champion of </a:t>
            </a:r>
            <a:r>
              <a:rPr lang="en-US" dirty="0" err="1"/>
              <a:t>somatisation</a:t>
            </a:r>
            <a:endParaRPr lang="en-US" dirty="0"/>
          </a:p>
          <a:p>
            <a:r>
              <a:rPr lang="en-US" dirty="0"/>
              <a:t>Every consultation at least 3 symptoms</a:t>
            </a:r>
          </a:p>
          <a:p>
            <a:r>
              <a:rPr lang="en-US" dirty="0"/>
              <a:t>Loss of continuity </a:t>
            </a:r>
            <a:r>
              <a:rPr lang="mr-IN" dirty="0"/>
              <a:t>–</a:t>
            </a:r>
            <a:r>
              <a:rPr lang="en-US" dirty="0"/>
              <a:t> referrals, 2ww, anxiety, maybe gets worse</a:t>
            </a:r>
          </a:p>
          <a:p>
            <a:r>
              <a:rPr lang="en-US" dirty="0"/>
              <a:t>SOMATISATION + HEALTH ANXIETY + FIXED HEALTH BELIEFS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08" y="114541"/>
            <a:ext cx="3873333" cy="2582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410" y="3018519"/>
            <a:ext cx="2025310" cy="19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 2 days a week, </a:t>
            </a:r>
            <a:r>
              <a:rPr lang="en-US" dirty="0" err="1"/>
              <a:t>Perranporth</a:t>
            </a:r>
            <a:r>
              <a:rPr lang="en-US" dirty="0"/>
              <a:t>, Cornwall</a:t>
            </a:r>
          </a:p>
          <a:p>
            <a:endParaRPr lang="en-US" dirty="0"/>
          </a:p>
          <a:p>
            <a:r>
              <a:rPr lang="en-US" dirty="0" err="1"/>
              <a:t>Endoscopist</a:t>
            </a:r>
            <a:r>
              <a:rPr lang="en-US" dirty="0"/>
              <a:t> 1.5 days a week Royal Cornwall Hospital</a:t>
            </a:r>
          </a:p>
          <a:p>
            <a:endParaRPr lang="en-US" dirty="0"/>
          </a:p>
          <a:p>
            <a:r>
              <a:rPr lang="en-US" dirty="0"/>
              <a:t>CCG lead for chronic pain</a:t>
            </a:r>
          </a:p>
          <a:p>
            <a:r>
              <a:rPr lang="en-US" dirty="0"/>
              <a:t>Chronic pain in Cornwall 5 year plan</a:t>
            </a:r>
          </a:p>
        </p:txBody>
      </p:sp>
    </p:spTree>
    <p:extLst>
      <p:ext uri="{BB962C8B-B14F-4D97-AF65-F5344CB8AC3E}">
        <p14:creationId xmlns:p14="http://schemas.microsoft.com/office/powerpoint/2010/main" val="351313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somatisation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36" y="1511542"/>
            <a:ext cx="6257735" cy="32801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BUT </a:t>
            </a:r>
            <a:r>
              <a:rPr lang="mr-IN" dirty="0"/>
              <a:t>–</a:t>
            </a:r>
            <a:r>
              <a:rPr lang="en-GB" dirty="0"/>
              <a:t> he could get pathology... He will get pathology</a:t>
            </a:r>
          </a:p>
          <a:p>
            <a:pPr>
              <a:lnSpc>
                <a:spcPct val="110000"/>
              </a:lnSpc>
            </a:pPr>
            <a:r>
              <a:rPr lang="en-GB" dirty="0"/>
              <a:t>CONTINUITY 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TRUST </a:t>
            </a:r>
            <a:r>
              <a:rPr lang="en-GB" dirty="0"/>
              <a:t>+ EXPLANATION</a:t>
            </a:r>
          </a:p>
          <a:p>
            <a:pPr>
              <a:lnSpc>
                <a:spcPct val="110000"/>
              </a:lnSpc>
            </a:pPr>
            <a:r>
              <a:rPr lang="en-GB" dirty="0"/>
              <a:t>MANAGING UNCERTAINTY</a:t>
            </a:r>
          </a:p>
          <a:p>
            <a:pPr>
              <a:lnSpc>
                <a:spcPct val="110000"/>
              </a:lnSpc>
            </a:pPr>
            <a:r>
              <a:rPr lang="en-GB" dirty="0"/>
              <a:t>SHARED DECISION MAKING</a:t>
            </a:r>
          </a:p>
          <a:p>
            <a:pPr>
              <a:lnSpc>
                <a:spcPct val="110000"/>
              </a:lnSpc>
            </a:pPr>
            <a:r>
              <a:rPr lang="en-GB" dirty="0"/>
              <a:t>(assessing risk of complaint if late diagnosis??)</a:t>
            </a:r>
          </a:p>
        </p:txBody>
      </p:sp>
    </p:spTree>
    <p:extLst>
      <p:ext uri="{BB962C8B-B14F-4D97-AF65-F5344CB8AC3E}">
        <p14:creationId xmlns:p14="http://schemas.microsoft.com/office/powerpoint/2010/main" val="57404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personal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History + examination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Range from the obviously functional to the obviously sinister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What might happen if we watch and wait?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What might happen if we investigate / treat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What are the possible outcomes and likelihoods of these different options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***Allow the patient to decide***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97" y="3893503"/>
            <a:ext cx="2338806" cy="1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4" y="0"/>
            <a:ext cx="61850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82"/>
            <a:ext cx="89789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569"/>
            <a:ext cx="9144000" cy="909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2108200"/>
            <a:ext cx="9017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410" y="114539"/>
            <a:ext cx="5791200" cy="1028700"/>
          </a:xfrm>
        </p:spPr>
        <p:txBody>
          <a:bodyPr>
            <a:normAutofit fontScale="90000"/>
          </a:bodyPr>
          <a:lstStyle/>
          <a:p>
            <a:r>
              <a:rPr lang="en-US" dirty="0"/>
              <a:t>To conclude</a:t>
            </a:r>
            <a:br>
              <a:rPr lang="en-US" dirty="0"/>
            </a:br>
            <a:r>
              <a:rPr lang="en-US" dirty="0"/>
              <a:t>our best weapon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77" y="1254215"/>
            <a:ext cx="6296527" cy="36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5016">
            <a:off x="6674123" y="807307"/>
            <a:ext cx="2144411" cy="113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34565"/>
            <a:ext cx="7483793" cy="13427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PREVENTING OVERDIAGNOSIS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INTERNATIONAL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5" y="1751911"/>
            <a:ext cx="4808623" cy="339159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“WINDING BACK THE HARMS OF TOO MUCH MEDICINE”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FIRST EVER INTERNATIONAL CONFERENCE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SEPTEMBER 2013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Dartmouth College, Hanover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New Hampshire, USA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2.5 day event</a:t>
            </a: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167" y="2663371"/>
            <a:ext cx="4443411" cy="22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5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136" y="3018846"/>
            <a:ext cx="7053262" cy="6631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756142" y="1971096"/>
            <a:ext cx="7951787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THE SICK				</a:t>
            </a:r>
            <a:r>
              <a:rPr lang="en-US" sz="2000" b="1" i="1" dirty="0"/>
              <a:t>“disease”</a:t>
            </a:r>
            <a:r>
              <a:rPr lang="en-US" altLang="ja-JP" sz="2000" b="1" dirty="0"/>
              <a:t>			THE HEALTHY</a:t>
            </a:r>
            <a:endParaRPr lang="en-US" sz="2000" b="1" dirty="0"/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511668" y="2331857"/>
            <a:ext cx="8269287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THE SYMPTOMATIC		“</a:t>
            </a:r>
            <a:r>
              <a:rPr lang="en-US" altLang="ja-JP" sz="2000" b="1" i="1" dirty="0"/>
              <a:t>illness</a:t>
            </a:r>
            <a:r>
              <a:rPr lang="en-US" sz="2000" b="1" i="1" dirty="0"/>
              <a:t>”</a:t>
            </a:r>
            <a:r>
              <a:rPr lang="en-US" altLang="ja-JP" sz="2000" b="1" dirty="0"/>
              <a:t>		THE ASYMPTOMATIC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56136" y="2789054"/>
            <a:ext cx="1960562" cy="1182291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2313" y="474001"/>
            <a:ext cx="7772400" cy="9999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/>
              <a:t>OVERDIAGNOSIS</a:t>
            </a:r>
            <a:br>
              <a:rPr lang="en-US" sz="4400" dirty="0"/>
            </a:br>
            <a:r>
              <a:rPr lang="en-US" sz="4400" dirty="0"/>
              <a:t>the basic premise</a:t>
            </a:r>
            <a:endParaRPr sz="4400" dirty="0"/>
          </a:p>
        </p:txBody>
      </p:sp>
      <p:sp>
        <p:nvSpPr>
          <p:cNvPr id="12" name="Rectangle 11"/>
          <p:cNvSpPr/>
          <p:nvPr/>
        </p:nvSpPr>
        <p:spPr>
          <a:xfrm>
            <a:off x="2716705" y="2799772"/>
            <a:ext cx="1655763" cy="118229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16704" y="3827279"/>
            <a:ext cx="3478213" cy="382191"/>
          </a:xfrm>
          <a:prstGeom prst="rightArrow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39611" y="4220188"/>
            <a:ext cx="5141340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RISK BENEFIT RATIO WORSENS</a:t>
            </a:r>
          </a:p>
          <a:p>
            <a:pPr eaLnBrk="1" hangingPunct="1"/>
            <a:r>
              <a:rPr lang="en-US" sz="1800" b="1" dirty="0"/>
              <a:t>INCREASING COSTS 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INCREASING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285530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OVERDIAGNOSIS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1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</a:t>
            </a:r>
            <a:r>
              <a:rPr lang="en-US" i="1" dirty="0" err="1"/>
              <a:t>overdiagnosis</a:t>
            </a:r>
            <a:r>
              <a:rPr lang="en-US" i="1" dirty="0"/>
              <a:t>” is an umbrella term which refers to</a:t>
            </a:r>
          </a:p>
          <a:p>
            <a:pPr marL="342900" indent="-342900">
              <a:buFont typeface="Arial"/>
              <a:buChar char="•"/>
            </a:pPr>
            <a:r>
              <a:rPr lang="en-US" i="1" dirty="0" err="1"/>
              <a:t>overmedicalisation</a:t>
            </a:r>
            <a:endParaRPr lang="en-US" i="1" dirty="0"/>
          </a:p>
          <a:p>
            <a:pPr marL="342900" indent="-342900">
              <a:buFont typeface="Arial"/>
              <a:buChar char="•"/>
            </a:pPr>
            <a:r>
              <a:rPr lang="en-US" i="1" dirty="0"/>
              <a:t>overtreatment</a:t>
            </a:r>
          </a:p>
          <a:p>
            <a:pPr marL="342900" indent="-342900">
              <a:buFont typeface="Arial"/>
              <a:buChar char="•"/>
            </a:pPr>
            <a:r>
              <a:rPr lang="en-US" i="1" dirty="0"/>
              <a:t>diagnosis creep</a:t>
            </a:r>
          </a:p>
          <a:p>
            <a:pPr marL="342900" indent="-342900">
              <a:buFont typeface="Arial"/>
              <a:buChar char="•"/>
            </a:pPr>
            <a:r>
              <a:rPr lang="en-US" i="1" dirty="0"/>
              <a:t>shifting thresholds</a:t>
            </a:r>
          </a:p>
          <a:p>
            <a:pPr marL="342900" indent="-342900">
              <a:buFont typeface="Arial"/>
              <a:buChar char="•"/>
            </a:pPr>
            <a:r>
              <a:rPr lang="en-US" i="1" dirty="0"/>
              <a:t>disease mongering</a:t>
            </a:r>
          </a:p>
          <a:p>
            <a:r>
              <a:rPr lang="en-US" i="1" dirty="0"/>
              <a:t>all processes helping to reclassify healthy people with mild problems or at low risk as sick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OVERDIAGNOSIS</a:t>
            </a:r>
            <a:br>
              <a:rPr lang="en-US" dirty="0"/>
            </a:br>
            <a:r>
              <a:rPr lang="en-US" dirty="0"/>
              <a:t>quotes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2"/>
          </p:nvPr>
        </p:nvSpPr>
        <p:spPr>
          <a:xfrm>
            <a:off x="1086345" y="1429770"/>
            <a:ext cx="4455577" cy="179342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entury Gothic" charset="0"/>
              </a:rPr>
              <a:t>Aldous Huxley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</a:rPr>
              <a:t>"</a:t>
            </a:r>
            <a:r>
              <a:rPr lang="en-US" sz="2400" i="1" dirty="0">
                <a:latin typeface="Century Gothic" charset="0"/>
              </a:rPr>
              <a:t>Medical science is making such remarkable progress that soon none of us will be well.</a:t>
            </a:r>
            <a:r>
              <a:rPr lang="en-US" sz="2400" dirty="0">
                <a:latin typeface="Century Gothic" charset="0"/>
              </a:rPr>
              <a:t>” </a:t>
            </a:r>
          </a:p>
          <a:p>
            <a:endParaRPr lang="en-US" sz="2400" dirty="0">
              <a:latin typeface="Century Gothic" charset="0"/>
            </a:endParaRPr>
          </a:p>
          <a:p>
            <a:endParaRPr lang="en-US" sz="2400" dirty="0">
              <a:latin typeface="Century Gothic" charset="0"/>
            </a:endParaRPr>
          </a:p>
          <a:p>
            <a:endParaRPr lang="en-US" sz="2400" dirty="0">
              <a:latin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522617" y="3498136"/>
            <a:ext cx="4041648" cy="133077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</a:rPr>
              <a:t>GRAUCHO MARX </a:t>
            </a:r>
          </a:p>
          <a:p>
            <a:pPr marL="0" indent="0">
              <a:buNone/>
            </a:pPr>
            <a:r>
              <a:rPr lang="en-US" sz="2400" i="1" dirty="0">
                <a:latin typeface="Century Gothic" charset="0"/>
              </a:rPr>
              <a:t>“I went in to see the </a:t>
            </a:r>
            <a:r>
              <a:rPr lang="en-US" sz="2400" i="1" dirty="0" err="1">
                <a:latin typeface="Century Gothic" charset="0"/>
              </a:rPr>
              <a:t>Dr</a:t>
            </a:r>
            <a:r>
              <a:rPr lang="en-US" sz="2400" i="1" dirty="0">
                <a:latin typeface="Century Gothic" charset="0"/>
              </a:rPr>
              <a:t> with a problem and I came out with a disease”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4" y="1143241"/>
            <a:ext cx="2146301" cy="1911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1" y="3334065"/>
            <a:ext cx="1896150" cy="16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14539"/>
            <a:ext cx="8437585" cy="95260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CAUSES OF OVERDIAGNOSIS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194" y="2318133"/>
            <a:ext cx="8229600" cy="25291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Century Gothic" charset="0"/>
              </a:rPr>
              <a:t>SYSTEM FACTORS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Century Gothic" charset="0"/>
              </a:rPr>
              <a:t>POLICY FACTORS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>
                <a:latin typeface="Century Gothic" charset="0"/>
              </a:rPr>
              <a:t>DOCTOR FACTORS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dirty="0">
                <a:latin typeface="Century Gothic" charset="0"/>
              </a:rPr>
              <a:t>PATIENT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600" y="1354006"/>
            <a:ext cx="4434184" cy="21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18068" y="1567496"/>
            <a:ext cx="4994766" cy="3471447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 err="1">
                <a:latin typeface="Century Gothic" charset="0"/>
              </a:rPr>
              <a:t>Pharma</a:t>
            </a:r>
            <a:r>
              <a:rPr lang="en-US" sz="2800" dirty="0">
                <a:latin typeface="Century Gothic" charset="0"/>
              </a:rPr>
              <a:t> influence </a:t>
            </a: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Investigation too easy (tick box bloods) B12!!!</a:t>
            </a: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Publication bias</a:t>
            </a: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Duplication of investigations / referrals</a:t>
            </a: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Time pressures</a:t>
            </a: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Increasingly sensitive tests / </a:t>
            </a:r>
            <a:r>
              <a:rPr lang="en-US" sz="2800" dirty="0" err="1">
                <a:latin typeface="Century Gothic" charset="0"/>
              </a:rPr>
              <a:t>incidentalomas</a:t>
            </a:r>
            <a:endParaRPr lang="en-US" sz="2800" dirty="0">
              <a:latin typeface="Century Gothic" charset="0"/>
            </a:endParaRPr>
          </a:p>
          <a:p>
            <a:pPr marL="342900" lvl="1" indent="-3429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Century Gothic" charset="0"/>
              </a:rPr>
              <a:t>Private screening services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DRIVERS TO OVERDIAGNOSIS</a:t>
            </a:r>
            <a:br>
              <a:rPr lang="en-US" sz="2400" dirty="0"/>
            </a:br>
            <a:r>
              <a:rPr lang="en-US" sz="2400" dirty="0"/>
              <a:t>SYSTEM FACTORS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1" y="2468612"/>
            <a:ext cx="4189339" cy="257033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4" y="1297614"/>
            <a:ext cx="2811827" cy="161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3209372"/>
            <a:ext cx="1787748" cy="1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9151" y="1289307"/>
            <a:ext cx="4746654" cy="30138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Adherence to GUIDELINES written by specialists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With conflicts of interest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Lack generalist representation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Government decisions (+/- evidence base)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QOF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Screening programs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Health reviews</a:t>
            </a:r>
          </a:p>
          <a:p>
            <a:pPr marL="342900" lvl="1" indent="-34290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Century Gothic" charset="0"/>
              </a:rPr>
              <a:t>Awareness campaigns / disease groups / charities</a:t>
            </a: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sz="1600" dirty="0">
                <a:latin typeface="Century Gothic" charset="0"/>
              </a:rPr>
              <a:t>e.g. “</a:t>
            </a:r>
            <a:r>
              <a:rPr lang="en-US" sz="1600" dirty="0" err="1">
                <a:latin typeface="Century Gothic" charset="0"/>
              </a:rPr>
              <a:t>Movember</a:t>
            </a:r>
            <a:r>
              <a:rPr lang="en-US" sz="1600" dirty="0">
                <a:latin typeface="Century Gothic" charset="0"/>
              </a:rPr>
              <a:t>”</a:t>
            </a:r>
          </a:p>
          <a:p>
            <a:pPr lvl="1">
              <a:lnSpc>
                <a:spcPct val="110000"/>
              </a:lnSpc>
              <a:defRPr/>
            </a:pPr>
            <a:endParaRPr lang="en-US" sz="1600" dirty="0">
              <a:latin typeface="Century 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DRIVERS TO OVERDIAGNOSIS</a:t>
            </a:r>
            <a:br>
              <a:rPr lang="en-US" sz="2400" dirty="0"/>
            </a:br>
            <a:r>
              <a:rPr lang="en-US" sz="2400" dirty="0"/>
              <a:t>SYSTEM FACTORS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1" y="2468612"/>
            <a:ext cx="4189339" cy="257033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94784">
            <a:off x="4984571" y="1876411"/>
            <a:ext cx="4220058" cy="19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2497</TotalTime>
  <Words>831</Words>
  <Application>Microsoft Office PowerPoint</Application>
  <PresentationFormat>On-screen Show (16:9)</PresentationFormat>
  <Paragraphs>154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Palatino Linotype</vt:lpstr>
      <vt:lpstr>Wingdings</vt:lpstr>
      <vt:lpstr>Wingdings 2</vt:lpstr>
      <vt:lpstr>Essential</vt:lpstr>
      <vt:lpstr>Overdiagnosis  “winding back the harms of too much medicine”</vt:lpstr>
      <vt:lpstr>me</vt:lpstr>
      <vt:lpstr>PREVENTING OVERDIAGNOSIS INTERNATIONAL CONFERENCE</vt:lpstr>
      <vt:lpstr>OVERDIAGNOSIS the basic premise</vt:lpstr>
      <vt:lpstr>OVERDIAGNOSIS definitions</vt:lpstr>
      <vt:lpstr>OVERDIAGNOSIS quotes</vt:lpstr>
      <vt:lpstr>CAUSES OF OVERDIAGNOSIS</vt:lpstr>
      <vt:lpstr>DRIVERS TO OVERDIAGNOSIS SYSTEM FACTORS</vt:lpstr>
      <vt:lpstr>DRIVERS TO OVERDIAGNOSIS SYSTEM FACTORS</vt:lpstr>
      <vt:lpstr>Drivers to overdiagnosis DOCTOR FACTORS</vt:lpstr>
      <vt:lpstr>DRIVERS TO OVERDIAGNOSIS PATIENT FACTORS </vt:lpstr>
      <vt:lpstr>PowerPoint Presentation</vt:lpstr>
      <vt:lpstr>PowerPoint Presentation</vt:lpstr>
      <vt:lpstr>OVERDIAGNOSIS WHAT CAN WE DO?</vt:lpstr>
      <vt:lpstr>My personal style  **written in 2015**</vt:lpstr>
      <vt:lpstr>CASE EXAMPLE</vt:lpstr>
      <vt:lpstr>Could it be cancer? Just follow ng12</vt:lpstr>
      <vt:lpstr>My personal style  has it changed?</vt:lpstr>
      <vt:lpstr>somatisation</vt:lpstr>
      <vt:lpstr>somatisation</vt:lpstr>
      <vt:lpstr>My personal style</vt:lpstr>
      <vt:lpstr>PowerPoint Presentation</vt:lpstr>
      <vt:lpstr>PowerPoint Presentation</vt:lpstr>
      <vt:lpstr>To conclude our best weapon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diagnosis</dc:title>
  <dc:creator>James Huddy</dc:creator>
  <cp:lastModifiedBy>manda brookman</cp:lastModifiedBy>
  <cp:revision>41</cp:revision>
  <dcterms:created xsi:type="dcterms:W3CDTF">2015-06-12T08:13:26Z</dcterms:created>
  <dcterms:modified xsi:type="dcterms:W3CDTF">2023-08-16T12:38:20Z</dcterms:modified>
</cp:coreProperties>
</file>