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17E521-A5BC-4BA5-916D-A41FEF4B5C49}" v="1" dt="2024-06-27T13:35:17.3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5B174-35BD-8172-EA89-4E915DC82A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840A52-E610-CF7D-FE62-AB5727A8F9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9B51A-2D40-73C1-5D11-A60D3869D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7D0F-FAEB-41B9-86F2-0059F8C7926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4EDC8-BC05-21B6-C8BC-6B9577BA5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BF5DB3-90BD-3989-5CC8-533BD579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428F-65F0-4B89-B3DB-8C8D36D03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320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59474-1F3D-9443-8EF6-6F0EFA80C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F7E735-0B51-F2C2-FF1A-5AD1134A13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63C32-F71B-40F2-9235-BD82A8810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7D0F-FAEB-41B9-86F2-0059F8C7926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8B18F-033A-870D-FB9B-E6FDE1551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D24CD-2217-EFDF-4887-320FF967D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428F-65F0-4B89-B3DB-8C8D36D03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89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17B8D9-358B-C439-71B7-83224F2B2A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041664-F4FC-8E24-E0E2-A29833319B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56AA0-9B72-0423-13A1-AE61F81BD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7D0F-FAEB-41B9-86F2-0059F8C7926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761B20-5A25-9036-656C-07A9F4A3A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E522F-B0EA-1A61-F76A-F8961CD4B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428F-65F0-4B89-B3DB-8C8D36D03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65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B0F63-01B0-5FB4-D509-F50922CA9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FE9D7-5E2E-3FCB-C0E0-50E397DB3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93643-32BE-C1DD-EB00-3467D83DC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7D0F-FAEB-41B9-86F2-0059F8C7926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5BD62-3CA2-7529-A43A-A88D216CD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5E3DC-A148-EA5D-21BC-AB8A8D652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428F-65F0-4B89-B3DB-8C8D36D03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548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8F2CD-2D63-2199-7CD2-A6529D932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A9D5A1-3249-A7EA-CFF4-128585DEC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915E3-D18B-7AE9-9D7B-C8C36418F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7D0F-FAEB-41B9-86F2-0059F8C7926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19AB0-D35E-6209-9874-8CCD3C2C0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E4FE6-C099-8CAC-2ECC-287C2F44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428F-65F0-4B89-B3DB-8C8D36D03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803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27FA7-3F43-3C7C-B895-374319C29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F57E6-B6C6-EE8B-F54A-2B6F0C42D1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62D387-2711-6CA8-C631-2CFFC48ADA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50D36B-F6BF-24DA-BC4C-4894870BE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7D0F-FAEB-41B9-86F2-0059F8C7926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520EF-1375-99D3-667A-37433B477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1CE52A-7B0C-F4B7-337F-1E20AE892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428F-65F0-4B89-B3DB-8C8D36D03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820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7E62D-8866-9954-AB29-1745A1DF7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030B82-3AFF-47A9-47E9-4E0756D3A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42534E-9F4E-0CEE-FDE9-D4C4E3FAF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2CA39D-D9F2-5EC4-56B0-E0027539C5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F5416D-5CF6-B4A5-EBD5-6484D9F6B0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340932-4E86-1BFA-3ADF-09235EC1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7D0F-FAEB-41B9-86F2-0059F8C7926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F61475-EB22-13E5-8C59-AB253B4BF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8B641A-A1D4-8F27-6B30-1C1B14223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428F-65F0-4B89-B3DB-8C8D36D03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694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2E31F-9649-1141-0D43-5DF77D30E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1A384F-8631-3BC3-B0DA-461ABA8B9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7D0F-FAEB-41B9-86F2-0059F8C7926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B62D93-E099-7DCD-FB99-C9249D82B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16F42D-610D-434B-7E96-222EEB0BB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428F-65F0-4B89-B3DB-8C8D36D03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620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9EBD93-42E1-8BF5-ED47-B34C260A9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7D0F-FAEB-41B9-86F2-0059F8C7926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E84635-7B4A-803A-272B-5A36AB0EE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279F61-8244-545F-A1C7-11D4FBDE1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428F-65F0-4B89-B3DB-8C8D36D03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84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A6599-2EE7-9CE5-7036-3EE777936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B0B07-8594-92B1-32EB-2CD0B2992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8E0FF3-6914-1383-963F-E01D473E3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86501A-8135-8876-473A-01CE9A72C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7D0F-FAEB-41B9-86F2-0059F8C7926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170D64-204D-F1AC-F310-09907A42F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0920FF-4A7A-F2DB-0278-900CB20D7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428F-65F0-4B89-B3DB-8C8D36D03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494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8B96E-D0D8-F674-9A01-7FC74388C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F8AA4C-C16D-1B0C-9DB2-E7182CD766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8A8AF1-6331-5BCD-C661-43D6603FA3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48200-393F-376A-EA7C-9A906627B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7D0F-FAEB-41B9-86F2-0059F8C7926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69CA0-40DB-EE86-9F42-B9334E4D6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FEE22B-4C20-6318-BE6C-72C755B6B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428F-65F0-4B89-B3DB-8C8D36D03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724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22F338-F8AB-8B05-CAE7-370A66379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58A8C5-EE06-BBDC-E73B-446658468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D340D-A2A8-4949-61D6-3CD6DE0C6A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887D0F-FAEB-41B9-86F2-0059F8C7926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5AFB0-102B-FB43-46F0-8C0917C317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7A231-9415-2610-A013-5992162C4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AF428F-65F0-4B89-B3DB-8C8D36D03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92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reamy Broccoli Pasta (Easy Vegan Recipe) - The Simple Veganista">
            <a:extLst>
              <a:ext uri="{FF2B5EF4-FFF2-40B4-BE49-F238E27FC236}">
                <a16:creationId xmlns:a16="http://schemas.microsoft.com/office/drawing/2014/main" id="{938A6ECA-AA7A-ECB9-335B-0E32BC233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52771" y="0"/>
            <a:ext cx="2948609" cy="4422914"/>
          </a:xfrm>
          <a:prstGeom prst="rect">
            <a:avLst/>
          </a:prstGeom>
          <a:noFill/>
          <a:effectLst>
            <a:glow>
              <a:schemeClr val="accent1"/>
            </a:glow>
            <a:reflection stA="0" endPos="65000" dist="50800" dir="5400000" sy="-100000" algn="bl" rotWithShape="0"/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9F249C9-38E4-C438-D975-949E0B6A15EF}"/>
              </a:ext>
            </a:extLst>
          </p:cNvPr>
          <p:cNvSpPr/>
          <p:nvPr/>
        </p:nvSpPr>
        <p:spPr>
          <a:xfrm>
            <a:off x="162787" y="389772"/>
            <a:ext cx="6878807" cy="5798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658368">
              <a:spcAft>
                <a:spcPts val="600"/>
              </a:spcAft>
            </a:pPr>
            <a:r>
              <a:rPr lang="en-US" sz="3168" b="1" kern="1200" dirty="0">
                <a:ln w="0"/>
                <a:solidFill>
                  <a:schemeClr val="tx1"/>
                </a:solidFill>
                <a:latin typeface="Bookman Old Style" panose="02050604050505020204" pitchFamily="18" charset="0"/>
                <a:ea typeface="Cambria Math" panose="02040503050406030204" pitchFamily="18" charset="0"/>
              </a:rPr>
              <a:t>Vegetable of the Week: Broccoli</a:t>
            </a:r>
            <a:endParaRPr lang="en-US" sz="4400" b="1" cap="none" spc="0" dirty="0">
              <a:ln w="0"/>
              <a:solidFill>
                <a:schemeClr val="tx1"/>
              </a:solidFill>
              <a:latin typeface="Bookman Old Style" panose="02050604050505020204" pitchFamily="18" charset="0"/>
              <a:ea typeface="Cambria Math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440606-ADA3-1BDA-99F2-064FD846EDE8}"/>
              </a:ext>
            </a:extLst>
          </p:cNvPr>
          <p:cNvSpPr txBox="1"/>
          <p:nvPr/>
        </p:nvSpPr>
        <p:spPr>
          <a:xfrm>
            <a:off x="365788" y="1488214"/>
            <a:ext cx="3355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58368">
              <a:spcAft>
                <a:spcPts val="600"/>
              </a:spcAft>
            </a:pPr>
            <a:r>
              <a:rPr lang="en-GB" kern="1200" dirty="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rPr>
              <a:t>Season: June to December.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D177F2-7DC4-0E42-FFD1-C8B5A45674D5}"/>
              </a:ext>
            </a:extLst>
          </p:cNvPr>
          <p:cNvSpPr txBox="1"/>
          <p:nvPr/>
        </p:nvSpPr>
        <p:spPr>
          <a:xfrm>
            <a:off x="365788" y="2067329"/>
            <a:ext cx="402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58368">
              <a:spcAft>
                <a:spcPts val="600"/>
              </a:spcAft>
            </a:pPr>
            <a:r>
              <a:rPr lang="en-GB" kern="1200" dirty="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rPr>
              <a:t>Rich in folate and Vitamin C.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D838BD-0E0A-32A9-74C0-99101D09C47E}"/>
              </a:ext>
            </a:extLst>
          </p:cNvPr>
          <p:cNvSpPr txBox="1"/>
          <p:nvPr/>
        </p:nvSpPr>
        <p:spPr>
          <a:xfrm>
            <a:off x="365789" y="2646445"/>
            <a:ext cx="431265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58368">
              <a:spcAft>
                <a:spcPts val="600"/>
              </a:spcAft>
            </a:pPr>
            <a:r>
              <a:rPr lang="en-GB" kern="1200" dirty="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rPr>
              <a:t>80g portion of broccoli (2 spears) </a:t>
            </a:r>
          </a:p>
          <a:p>
            <a:pPr defTabSz="658368">
              <a:spcAft>
                <a:spcPts val="600"/>
              </a:spcAft>
            </a:pPr>
            <a:r>
              <a:rPr lang="en-GB" kern="1200" dirty="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rPr>
              <a:t>counts towards 1 of your 5 a-day.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013B6C-6F8C-375C-F85A-DC0565FF8394}"/>
              </a:ext>
            </a:extLst>
          </p:cNvPr>
          <p:cNvSpPr txBox="1"/>
          <p:nvPr/>
        </p:nvSpPr>
        <p:spPr>
          <a:xfrm>
            <a:off x="365789" y="3702457"/>
            <a:ext cx="4312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58368">
              <a:spcAft>
                <a:spcPts val="600"/>
              </a:spcAft>
            </a:pPr>
            <a:r>
              <a:rPr lang="en-GB" kern="1200" dirty="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rPr>
              <a:t>Full of fibre which supports the digestive process.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10C533-22E0-ACB1-D2EB-82A8E8095DBB}"/>
              </a:ext>
            </a:extLst>
          </p:cNvPr>
          <p:cNvSpPr txBox="1"/>
          <p:nvPr/>
        </p:nvSpPr>
        <p:spPr>
          <a:xfrm>
            <a:off x="365788" y="4631122"/>
            <a:ext cx="41167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58368">
              <a:spcAft>
                <a:spcPts val="600"/>
              </a:spcAft>
            </a:pPr>
            <a:r>
              <a:rPr lang="en-GB" kern="1200" dirty="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rPr>
              <a:t>Consuming steamed broccoli regularly has been found to reduce the amount of cholesterol in the body, which in turn reduces the risk of cardiovascular disease.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92047F-CFEE-AF08-CE00-4FD57674F035}"/>
              </a:ext>
            </a:extLst>
          </p:cNvPr>
          <p:cNvSpPr txBox="1"/>
          <p:nvPr/>
        </p:nvSpPr>
        <p:spPr>
          <a:xfrm>
            <a:off x="4830417" y="1327812"/>
            <a:ext cx="442235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58368">
              <a:spcAft>
                <a:spcPts val="600"/>
              </a:spcAft>
            </a:pPr>
            <a:r>
              <a:rPr lang="en-GB" b="1" u="sng" kern="1200" dirty="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rPr>
              <a:t>Broccoli Pasta</a:t>
            </a:r>
          </a:p>
          <a:p>
            <a:pPr defTabSz="658368">
              <a:spcAft>
                <a:spcPts val="600"/>
              </a:spcAft>
            </a:pPr>
            <a:endParaRPr lang="en-GB" b="1" kern="1200" dirty="0">
              <a:solidFill>
                <a:schemeClr val="tx1"/>
              </a:solidFill>
              <a:latin typeface="Bookman Old Style" panose="02050604050505020204" pitchFamily="18" charset="0"/>
              <a:ea typeface="+mn-ea"/>
              <a:cs typeface="+mn-cs"/>
            </a:endParaRPr>
          </a:p>
          <a:p>
            <a:pPr marL="246888" indent="-246888" defTabSz="65836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kern="1200" dirty="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rPr>
              <a:t>Fry the onion for 10 minutes until soft.</a:t>
            </a:r>
          </a:p>
          <a:p>
            <a:pPr marL="246888" indent="-246888" defTabSz="65836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kern="1200" dirty="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rPr>
              <a:t> Squeeze the sausage meat from the casings into the pan and fry with the onion. </a:t>
            </a:r>
          </a:p>
          <a:p>
            <a:pPr marL="246888" indent="-246888" defTabSz="65836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kern="1200" dirty="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rPr>
              <a:t>Add the garlic to the pan.</a:t>
            </a:r>
          </a:p>
          <a:p>
            <a:pPr marL="246888" indent="-246888" defTabSz="65836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kern="1200" dirty="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rPr>
              <a:t>Boil the pasta, and halfway through, add the broccoli.</a:t>
            </a:r>
          </a:p>
          <a:p>
            <a:pPr marL="246888" indent="-246888" defTabSz="65836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kern="1200" dirty="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rPr>
              <a:t>Once cooked, drain and add to the frying pan. Season with salt, pepper, lemon juice and chilli. </a:t>
            </a:r>
          </a:p>
          <a:p>
            <a:pPr marL="246888" indent="-246888" defTabSz="65836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kern="1200" dirty="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rPr>
              <a:t>Serve with a sprinkle of cheese.</a:t>
            </a:r>
            <a:endParaRPr lang="en-GB" dirty="0"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Image result for broccoli">
            <a:extLst>
              <a:ext uri="{FF2B5EF4-FFF2-40B4-BE49-F238E27FC236}">
                <a16:creationId xmlns:a16="http://schemas.microsoft.com/office/drawing/2014/main" id="{F91419BD-E846-2D80-5CF2-39E4AA17D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33687" y="5041849"/>
            <a:ext cx="2017947" cy="181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528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Bookman Old Style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Manda Brookman</dc:creator>
  <cp:lastModifiedBy>Manda Brookman</cp:lastModifiedBy>
  <cp:revision>1</cp:revision>
  <dcterms:created xsi:type="dcterms:W3CDTF">2024-06-27T13:34:33Z</dcterms:created>
  <dcterms:modified xsi:type="dcterms:W3CDTF">2024-06-27T13:35:28Z</dcterms:modified>
</cp:coreProperties>
</file>